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72" r:id="rId4"/>
    <p:sldId id="259" r:id="rId5"/>
    <p:sldId id="260" r:id="rId6"/>
    <p:sldId id="277" r:id="rId7"/>
    <p:sldId id="279" r:id="rId8"/>
    <p:sldId id="275" r:id="rId9"/>
    <p:sldId id="280" r:id="rId10"/>
    <p:sldId id="262" r:id="rId11"/>
    <p:sldId id="273" r:id="rId12"/>
    <p:sldId id="263" r:id="rId13"/>
    <p:sldId id="264" r:id="rId14"/>
    <p:sldId id="274" r:id="rId15"/>
    <p:sldId id="271" r:id="rId16"/>
    <p:sldId id="265" r:id="rId17"/>
    <p:sldId id="266" r:id="rId18"/>
    <p:sldId id="278" r:id="rId19"/>
    <p:sldId id="268" r:id="rId20"/>
    <p:sldId id="267" r:id="rId21"/>
    <p:sldId id="269" r:id="rId22"/>
    <p:sldId id="270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BHS" initials="P" lastIdx="8" clrIdx="0">
    <p:extLst>
      <p:ext uri="{19B8F6BF-5375-455C-9EA6-DF929625EA0E}">
        <p15:presenceInfo xmlns:p15="http://schemas.microsoft.com/office/powerpoint/2012/main" userId="PBH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144" y="6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C55F2F-9E24-4969-B4AB-E76AD391600A}" type="datetimeFigureOut">
              <a:rPr lang="en-US" smtClean="0"/>
              <a:t>2/1/2015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63E9D4-0321-4688-A78D-4591A2737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657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63E9D4-0321-4688-A78D-4591A273711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5905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63E9D4-0321-4688-A78D-4591A273711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9222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63E9D4-0321-4688-A78D-4591A273711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8441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63E9D4-0321-4688-A78D-4591A273711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6483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63E9D4-0321-4688-A78D-4591A273711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9171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63E9D4-0321-4688-A78D-4591A273711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248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C79EC-4ACB-4CDD-B836-407BAD322FF7}" type="datetimeFigureOut">
              <a:rPr lang="en-US" smtClean="0"/>
              <a:t>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80BB-599C-4A73-9830-B66CB1D45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143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C79EC-4ACB-4CDD-B836-407BAD322FF7}" type="datetimeFigureOut">
              <a:rPr lang="en-US" smtClean="0"/>
              <a:t>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80BB-599C-4A73-9830-B66CB1D45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161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C79EC-4ACB-4CDD-B836-407BAD322FF7}" type="datetimeFigureOut">
              <a:rPr lang="en-US" smtClean="0"/>
              <a:t>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80BB-599C-4A73-9830-B66CB1D45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696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C79EC-4ACB-4CDD-B836-407BAD322FF7}" type="datetimeFigureOut">
              <a:rPr lang="en-US" smtClean="0"/>
              <a:t>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80BB-599C-4A73-9830-B66CB1D45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406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C79EC-4ACB-4CDD-B836-407BAD322FF7}" type="datetimeFigureOut">
              <a:rPr lang="en-US" smtClean="0"/>
              <a:t>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80BB-599C-4A73-9830-B66CB1D45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360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C79EC-4ACB-4CDD-B836-407BAD322FF7}" type="datetimeFigureOut">
              <a:rPr lang="en-US" smtClean="0"/>
              <a:t>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80BB-599C-4A73-9830-B66CB1D45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211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C79EC-4ACB-4CDD-B836-407BAD322FF7}" type="datetimeFigureOut">
              <a:rPr lang="en-US" smtClean="0"/>
              <a:t>2/1/2015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80BB-599C-4A73-9830-B66CB1D45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615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C79EC-4ACB-4CDD-B836-407BAD322FF7}" type="datetimeFigureOut">
              <a:rPr lang="en-US" smtClean="0"/>
              <a:t>2/1/2015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80BB-599C-4A73-9830-B66CB1D45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966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C79EC-4ACB-4CDD-B836-407BAD322FF7}" type="datetimeFigureOut">
              <a:rPr lang="en-US" smtClean="0"/>
              <a:t>2/1/2015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80BB-599C-4A73-9830-B66CB1D45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258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C79EC-4ACB-4CDD-B836-407BAD322FF7}" type="datetimeFigureOut">
              <a:rPr lang="en-US" smtClean="0"/>
              <a:t>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80BB-599C-4A73-9830-B66CB1D45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07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C79EC-4ACB-4CDD-B836-407BAD322FF7}" type="datetimeFigureOut">
              <a:rPr lang="en-US" smtClean="0"/>
              <a:t>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80BB-599C-4A73-9830-B66CB1D45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404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C79EC-4ACB-4CDD-B836-407BAD322FF7}" type="datetimeFigureOut">
              <a:rPr lang="en-US" smtClean="0"/>
              <a:t>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280BB-599C-4A73-9830-B66CB1D45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604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650208" y="1112805"/>
            <a:ext cx="633880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b="1" dirty="0" smtClean="0">
                <a:solidFill>
                  <a:schemeClr val="accent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অনুপ দত্ত তালুকদার  </a:t>
            </a:r>
          </a:p>
          <a:p>
            <a:pPr algn="ctr"/>
            <a:r>
              <a:rPr lang="bn-BD" sz="3200" dirty="0" smtClean="0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সহকারি শিক্ষক </a:t>
            </a:r>
          </a:p>
          <a:p>
            <a:pPr algn="ctr"/>
            <a:r>
              <a:rPr lang="bn-BD" sz="3200" dirty="0" smtClean="0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পানছড়ি বাজার উচ্চ বিদ্যালয় </a:t>
            </a:r>
          </a:p>
          <a:p>
            <a:pPr algn="ctr"/>
            <a:r>
              <a:rPr lang="bn-BD" sz="3200" dirty="0" smtClean="0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পানছড়ি, খাগড়াছড়ি পার্বত্য জেলা ।</a:t>
            </a:r>
          </a:p>
          <a:p>
            <a:pPr algn="ctr"/>
            <a:r>
              <a:rPr lang="bn-BD" sz="3200" dirty="0" smtClean="0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মোবা: ০১৫৫৬৪৬৯৮৯৭</a:t>
            </a:r>
          </a:p>
          <a:p>
            <a:pPr algn="ctr"/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e-mail: tanupdatta@gmail.com</a:t>
            </a:r>
            <a:endParaRPr lang="bn-BD" sz="2800" dirty="0" smtClean="0">
              <a:solidFill>
                <a:schemeClr val="accent5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BD" sz="3200" dirty="0" smtClean="0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আইডি : ৪৬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71712" y="18951"/>
            <a:ext cx="4495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err="1" smtClean="0">
                <a:solidFill>
                  <a:schemeClr val="accent3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r>
              <a:rPr lang="en-US" sz="8000" dirty="0" smtClean="0">
                <a:solidFill>
                  <a:schemeClr val="accent3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8000" dirty="0">
              <a:solidFill>
                <a:schemeClr val="accent3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19312" y="4787734"/>
            <a:ext cx="4648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400" dirty="0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ব্যাচ : </a:t>
            </a:r>
            <a:r>
              <a:rPr lang="bn-BD" sz="2400" dirty="0" smtClean="0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২৪</a:t>
            </a:r>
            <a:endParaRPr lang="en-US" sz="2400" dirty="0" smtClean="0">
              <a:solidFill>
                <a:schemeClr val="accent5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BD" sz="2400" dirty="0" smtClean="0">
                <a:solidFill>
                  <a:schemeClr val="accent4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ডিজিটাল </a:t>
            </a:r>
            <a:r>
              <a:rPr lang="bn-BD" sz="2400" dirty="0">
                <a:solidFill>
                  <a:schemeClr val="accent4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কন্টটেন্ট ডেভলোপমেন্ট কোর্স</a:t>
            </a:r>
          </a:p>
          <a:p>
            <a:pPr algn="ctr"/>
            <a:r>
              <a:rPr lang="bn-BD" sz="2400" dirty="0">
                <a:solidFill>
                  <a:schemeClr val="accent4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টিকিউআই-২ প্রজেক্ট</a:t>
            </a:r>
          </a:p>
          <a:p>
            <a:pPr algn="ctr"/>
            <a:r>
              <a:rPr lang="bn-BD" sz="2400" dirty="0">
                <a:solidFill>
                  <a:schemeClr val="accent4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ভেন্যু: টিচার্স ট্রেণিং কলেজ, চট্টগ্রাম</a:t>
            </a:r>
          </a:p>
        </p:txBody>
      </p:sp>
    </p:spTree>
    <p:extLst>
      <p:ext uri="{BB962C8B-B14F-4D97-AF65-F5344CB8AC3E}">
        <p14:creationId xmlns:p14="http://schemas.microsoft.com/office/powerpoint/2010/main" val="3714939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3364" y="5383143"/>
            <a:ext cx="119586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শীতের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সকাল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  <a:r>
              <a:rPr lang="bn-BD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রোদে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বসে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আমি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স্কুলের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পড়া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করছি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কাছে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বসে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ফুলক</a:t>
            </a:r>
            <a:r>
              <a:rPr lang="bn-BD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পি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কুটছেন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  <a:r>
              <a:rPr lang="bn-BD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সে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এ</a:t>
            </a:r>
            <a:r>
              <a:rPr lang="bn-BD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সে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 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বলল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bn-BD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</a:t>
            </a:r>
            <a:r>
              <a:rPr lang="bn-BD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পনার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রান্নার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জন্য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লোক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রাখবেন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 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আমি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ছোট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ছেলে-মেয়েও</a:t>
            </a:r>
            <a:r>
              <a:rPr lang="bn-BD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রাখব</a:t>
            </a:r>
            <a:r>
              <a:rPr lang="bn-BD" sz="32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bn-BD" sz="32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364" y="0"/>
            <a:ext cx="4053818" cy="270844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4404597" y="0"/>
            <a:ext cx="4072774" cy="270844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28663" y="2943225"/>
            <a:ext cx="367593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কাল ...</a:t>
            </a:r>
          </a:p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সময় ...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4254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572250" y="3715549"/>
            <a:ext cx="550068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বয়স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তার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বছর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তেইশ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হবে 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r>
              <a:rPr lang="bn-BD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পড়নে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সেলাই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ময়লা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শাড়ি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</a:t>
            </a:r>
            <a:r>
              <a:rPr lang="bn-BD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ড়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তা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বিবর্ণ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লাল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।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সীমান্ত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পর্যন্ত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গোমটা</a:t>
            </a:r>
            <a:r>
              <a:rPr lang="bn-BD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ঈষ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ৎ</a:t>
            </a:r>
            <a:r>
              <a:rPr lang="bn-BD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বিশী</a:t>
            </a:r>
            <a:r>
              <a:rPr lang="bn-BD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র্ণ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মুখে</a:t>
            </a:r>
            <a:r>
              <a:rPr lang="bn-BD" sz="3200" b="1" dirty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গা</a:t>
            </a:r>
            <a:r>
              <a:rPr lang="bn-BD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ঢ়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শ্রান্তির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ছায়া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স্থির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অচঞ্চল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দুটি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চোখ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  <a:r>
              <a:rPr lang="bn-BD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কপালে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একটি</a:t>
            </a:r>
            <a:r>
              <a:rPr lang="bn-BD" sz="3200" b="1" dirty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ক্ষত-চিহ্ন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আন্দাজে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প</a:t>
            </a:r>
            <a:r>
              <a:rPr lang="bn-BD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রা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টিপের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মতো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। </a:t>
            </a:r>
            <a:r>
              <a:rPr lang="bn-BD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8510" y="4270131"/>
            <a:ext cx="4286250" cy="132343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প্রথম দিনে রাঁধুনীকে দেখতে কেমন লেগেছিল ?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5" r="5008" b="9026"/>
          <a:stretch/>
        </p:blipFill>
        <p:spPr>
          <a:xfrm>
            <a:off x="145471" y="67812"/>
            <a:ext cx="5112328" cy="375604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710238" y="176119"/>
            <a:ext cx="261937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n-BD" sz="3200" b="1" dirty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পেশা... 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b="1" dirty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</a:p>
          <a:p>
            <a:pPr algn="just"/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বয়স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... </a:t>
            </a:r>
          </a:p>
          <a:p>
            <a:pPr algn="just"/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শাড়ি</a:t>
            </a:r>
            <a:r>
              <a:rPr lang="bn-BD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এর রঙ ....</a:t>
            </a:r>
          </a:p>
          <a:p>
            <a:pPr algn="just"/>
            <a:r>
              <a:rPr lang="bn-BD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মাথায় ...</a:t>
            </a:r>
          </a:p>
          <a:p>
            <a:pPr algn="just"/>
            <a:r>
              <a:rPr lang="bn-BD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মুখ...</a:t>
            </a:r>
          </a:p>
          <a:p>
            <a:pPr algn="just"/>
            <a:r>
              <a:rPr lang="bn-BD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চোখ ...</a:t>
            </a:r>
          </a:p>
          <a:p>
            <a:pPr algn="just"/>
            <a:r>
              <a:rPr lang="bn-BD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কপাল ...</a:t>
            </a:r>
          </a:p>
        </p:txBody>
      </p:sp>
    </p:spTree>
    <p:extLst>
      <p:ext uri="{BB962C8B-B14F-4D97-AF65-F5344CB8AC3E}">
        <p14:creationId xmlns:p14="http://schemas.microsoft.com/office/powerpoint/2010/main" val="3515601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 animBg="1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71501" y="4672527"/>
            <a:ext cx="894397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solidFill>
                  <a:schemeClr val="accent3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চমকে তার মুখ লাল হলো । অনাবশ্যক জোর দিয়ে বলল, হ্যাঁ আমি রাঁধুনী । আমায় রাখবেন ? আমি রান্না ছাড়া ছোট ছোট কাজও করব ।</a:t>
            </a:r>
            <a:endParaRPr lang="bn-BD" sz="3200" b="1" dirty="0" smtClean="0">
              <a:solidFill>
                <a:schemeClr val="accent5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00275" y="542925"/>
            <a:ext cx="39147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solidFill>
                  <a:schemeClr val="accent5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 বললেন, তুমি রা</a:t>
            </a:r>
            <a:r>
              <a:rPr lang="en-US" sz="3200" b="1" dirty="0">
                <a:solidFill>
                  <a:schemeClr val="accent5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ঁ</a:t>
            </a:r>
            <a:r>
              <a:rPr lang="bn-BD" sz="3200" b="1" dirty="0" smtClean="0">
                <a:solidFill>
                  <a:schemeClr val="accent5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ধুনী ?   </a:t>
            </a:r>
            <a:endParaRPr lang="bn-BD" sz="3200" b="1" dirty="0">
              <a:solidFill>
                <a:schemeClr val="accent5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6564" y="257175"/>
            <a:ext cx="4995399" cy="3309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113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315200" y="2391208"/>
            <a:ext cx="4876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 কথাটি  স্কুল পড়ূয়া ছেলেটির ।  প্রথম দেখাতেই  মমতাকে তার খুব ভালো  লেগেছিল । যার </a:t>
            </a:r>
            <a:r>
              <a:rPr lang="bn-BD" sz="3600" b="1" dirty="0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</a:t>
            </a:r>
            <a:r>
              <a:rPr lang="bn-BD" sz="3600" b="1" dirty="0" smtClean="0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মন মিষ্টি গলা, চোখে মুখে যার উপচে পড়া স্নেহ, তাই ওর স্নেহ পেতে চেয়েছিল ।  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101" y="82137"/>
            <a:ext cx="104060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‘রাঁধুনী পদপ্রার্থিনীর স্নেহ সেদিন অমন কাম্য মনে হয়েছিল কেন বলতে পারি না’- এ কথাটি কার , কেন ?  </a:t>
            </a:r>
            <a:endParaRPr lang="bn-BD" sz="3600" dirty="0">
              <a:solidFill>
                <a:schemeClr val="accent5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642" b="11164"/>
          <a:stretch/>
        </p:blipFill>
        <p:spPr>
          <a:xfrm>
            <a:off x="11990" y="2390834"/>
            <a:ext cx="3264408" cy="408454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3" t="21283" r="56501" b="8643"/>
          <a:stretch/>
        </p:blipFill>
        <p:spPr>
          <a:xfrm>
            <a:off x="3302509" y="2391208"/>
            <a:ext cx="3537942" cy="4083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734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686550" y="4207013"/>
            <a:ext cx="550545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তার </a:t>
            </a:r>
            <a:r>
              <a:rPr lang="bn-BD" sz="3200" b="1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নাম মমতা । </a:t>
            </a:r>
            <a:r>
              <a:rPr lang="bn-BD" sz="3200" b="1" dirty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</a:t>
            </a:r>
            <a:r>
              <a:rPr lang="bn-BD" sz="3200" b="1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বাড়ি থেকে খানিকটা দূরে জীবনময়ের </a:t>
            </a:r>
            <a:r>
              <a:rPr lang="bn-BD" sz="3200" b="1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b="1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গলি, গলির ভিতরে সাতাশ নম্বর বাড়ির এক তলায় সে থাকে । তার স্বামী আছে আর একটি ছেলে । </a:t>
            </a:r>
            <a:endParaRPr lang="bn-BD" sz="3200" b="1" dirty="0">
              <a:solidFill>
                <a:schemeClr val="accent6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71588" y="1157287"/>
            <a:ext cx="31718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রাধুঁনীর পরিচয় কী ?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152"/>
          <a:stretch/>
        </p:blipFill>
        <p:spPr>
          <a:xfrm>
            <a:off x="176862" y="2633771"/>
            <a:ext cx="2666350" cy="363534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59"/>
          <a:stretch/>
        </p:blipFill>
        <p:spPr>
          <a:xfrm>
            <a:off x="2843212" y="2621055"/>
            <a:ext cx="2002630" cy="366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6778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494408"/>
            <a:ext cx="58864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>
              <a:buFont typeface="Wingdings" panose="05000000000000000000" pitchFamily="2" charset="2"/>
              <a:buChar char="q"/>
            </a:pPr>
            <a:r>
              <a:rPr lang="bn-BD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মমতা কেন চাকুরির সন্ধানে বেরিয়েছিল 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14700" y="2857502"/>
            <a:ext cx="770096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Wingdings" panose="05000000000000000000" pitchFamily="2" charset="2"/>
              <a:buChar char="Ø"/>
            </a:pPr>
            <a:r>
              <a:rPr lang="bn-BD" sz="32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মমতাদির সংসারে অভাব বলেই মর্যাদাসম্পন্ন নারী হয়েও অপরের বাড়িতে কাজ নিতে হয় । স্বামীর চাকরি নেই চার মাস , সংসার চলে না, সে তাই পর্দা ঠেলে উপার্জনের জন্য বাইরে এসেছে । </a:t>
            </a:r>
            <a:endParaRPr lang="bn-BD" sz="3200" dirty="0">
              <a:solidFill>
                <a:schemeClr val="accent6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6724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726062" y="1625542"/>
            <a:ext cx="430838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solidFill>
                  <a:schemeClr val="accent4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বাড়ির ছোটকর্তা মমতার  ভালোবাসা পেতে চায় । সে তার সাথে কথা কইবার জন্য ছটফট করছে । দু’বার খাবার জল চাইল, চার পাঁচ বার রান্না ঘরে গিয়ে দাঁড়াল, কিন্তু কিছুতেই ভালোবাসা না পেয়ে রাগ করল ।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246" r="-709"/>
          <a:stretch/>
        </p:blipFill>
        <p:spPr>
          <a:xfrm>
            <a:off x="94099" y="1977081"/>
            <a:ext cx="4363602" cy="488091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4124" y="178992"/>
            <a:ext cx="811237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‘রাগ করে আমি স্কুলে চলে গেলাম ।’-এ কথাটি কার, কেন ?</a:t>
            </a:r>
            <a:endParaRPr lang="en-US" sz="44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245"/>
          <a:stretch/>
        </p:blipFill>
        <p:spPr>
          <a:xfrm>
            <a:off x="4352000" y="1977080"/>
            <a:ext cx="2959634" cy="4880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515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0946" y="1220209"/>
            <a:ext cx="57112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chemeClr val="accent5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‘</a:t>
            </a:r>
            <a:r>
              <a:rPr lang="bn-BD" sz="44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সে আমার সঙ্গে ভাব করল </a:t>
            </a:r>
            <a:r>
              <a:rPr lang="bn-BD" sz="40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।’- কে কার সঙ্গে ভাব করল ? </a:t>
            </a:r>
            <a:endParaRPr lang="bn-BD" sz="4000" dirty="0">
              <a:solidFill>
                <a:schemeClr val="accent6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8451"/>
          <a:stretch/>
        </p:blipFill>
        <p:spPr>
          <a:xfrm>
            <a:off x="6626166" y="0"/>
            <a:ext cx="5565834" cy="382541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6626166" y="3825415"/>
            <a:ext cx="5761220" cy="2716495"/>
          </a:xfrm>
          <a:prstGeom prst="ellipse">
            <a:avLst/>
          </a:prstGeom>
          <a:ln w="368300" cap="rnd">
            <a:solidFill>
              <a:srgbClr val="CC9900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1339094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47084" y="2273011"/>
            <a:ext cx="7086600" cy="144655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2">
                    <a:lumMod val="20000"/>
                    <a:lumOff val="8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নীরব পাঠ</a:t>
            </a:r>
            <a:endParaRPr lang="en-US" sz="88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tx2">
                  <a:lumMod val="20000"/>
                  <a:lumOff val="8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0675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429125" y="200055"/>
            <a:ext cx="3162732" cy="101566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দলীয় কাজ 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14350" y="1035552"/>
            <a:ext cx="1188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chemeClr val="accent5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endParaRPr lang="bn-BD" sz="3200" dirty="0">
              <a:solidFill>
                <a:schemeClr val="accent5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72836" y="1634614"/>
            <a:ext cx="989214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 : ১</a:t>
            </a:r>
          </a:p>
          <a:p>
            <a:pPr algn="ctr"/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রাঁধুনীকে ‘মমতাদি’ বলে ডাকার যৌক্তিকতা কী বুঝিয়ে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লেখ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  <a:p>
            <a:pPr algn="ctr"/>
            <a:endParaRPr lang="bn-BD" sz="3200" dirty="0" smtClean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BD" sz="3600" dirty="0" smtClean="0">
                <a:solidFill>
                  <a:schemeClr val="accent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 : ২</a:t>
            </a:r>
            <a:endParaRPr lang="bn-BD" sz="3600" dirty="0">
              <a:solidFill>
                <a:schemeClr val="accent2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BD" sz="3200" dirty="0" smtClean="0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গৃহকর্মীকে মর্যাদা দেওয়া উচিত ব্যাখ্যা কর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US" sz="3200" dirty="0">
              <a:solidFill>
                <a:schemeClr val="accent5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344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000250" y="1402138"/>
            <a:ext cx="8058150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বাংলা-১ম </a:t>
            </a:r>
            <a:r>
              <a:rPr lang="bn-BD" sz="88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US" sz="88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গদ্য</a:t>
            </a:r>
            <a:r>
              <a:rPr lang="bn-BD" sz="88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endParaRPr lang="en-US" sz="8800" dirty="0" smtClean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60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১০ম </a:t>
            </a:r>
            <a:r>
              <a:rPr lang="en-US" sz="6000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শ্রেণি</a:t>
            </a:r>
            <a:endParaRPr lang="en-US" sz="6000" dirty="0" smtClean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5400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সময়</a:t>
            </a:r>
            <a:r>
              <a:rPr lang="en-US" sz="54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: ৫০ </a:t>
            </a:r>
            <a:r>
              <a:rPr lang="en-US" sz="5400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মি</a:t>
            </a:r>
            <a:r>
              <a:rPr lang="en-US" sz="54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44716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67462" y="142089"/>
            <a:ext cx="4302178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7200" dirty="0" err="1" smtClean="0">
                <a:solidFill>
                  <a:schemeClr val="accent3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উত্তর</a:t>
            </a:r>
            <a:r>
              <a:rPr lang="en-US" sz="7200" dirty="0" smtClean="0">
                <a:solidFill>
                  <a:schemeClr val="accent3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dirty="0" err="1" smtClean="0">
                <a:solidFill>
                  <a:schemeClr val="accent3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বলি</a:t>
            </a:r>
            <a:r>
              <a:rPr lang="en-US" sz="7200" dirty="0" smtClean="0">
                <a:solidFill>
                  <a:schemeClr val="accent3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BD" sz="7200" dirty="0" smtClean="0">
              <a:solidFill>
                <a:schemeClr val="accent5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43088" y="1566314"/>
            <a:ext cx="795424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bn-BD" sz="32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কবির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জন্ম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কখন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কবির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পৈত্রিক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বাড়ি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কোথায়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মমতাদির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বয়স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কত</a:t>
            </a:r>
            <a:r>
              <a:rPr lang="bn-BD" sz="32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ছিল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মমতাদির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প্রথম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চাকুরির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মাইনে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কত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ছিল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মমতার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বাড়িতে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কে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কে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থাকে</a:t>
            </a:r>
            <a:r>
              <a:rPr lang="bn-BD" sz="32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মমতাকে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কেন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চাকুরি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নিতে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হলো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বুঝিয়ে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মমতাদি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পড়ূয়া </a:t>
            </a: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ছেলেটিকে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কেন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মিষ্টি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খেতে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বাধা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দিল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? </a:t>
            </a:r>
            <a:endParaRPr lang="bn-BD" sz="3200" dirty="0">
              <a:solidFill>
                <a:schemeClr val="accent6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721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86150" y="510662"/>
            <a:ext cx="3162732" cy="101566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বাড়ির কাজ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0479" y="2059848"/>
            <a:ext cx="103155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তোমার বাড়ির গৃহকর্মীর সঙ্গে কিরূপ সম্পর্ক করবে তা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ব্যাখ্যা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bn-BD" sz="3200" dirty="0">
              <a:solidFill>
                <a:schemeClr val="accent2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926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85975" y="2314575"/>
            <a:ext cx="7086600" cy="144655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88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360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0" r="11950"/>
          <a:stretch/>
        </p:blipFill>
        <p:spPr>
          <a:xfrm>
            <a:off x="3085132" y="242888"/>
            <a:ext cx="5584407" cy="504348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172919" y="1981604"/>
            <a:ext cx="79041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115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938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37522" y="1836643"/>
            <a:ext cx="6143625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err="1" smtClean="0">
                <a:solidFill>
                  <a:schemeClr val="accent5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মমতাদি</a:t>
            </a:r>
            <a:r>
              <a:rPr lang="en-US" sz="9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algn="r"/>
            <a:r>
              <a:rPr lang="en-US" sz="5400" b="1" dirty="0" err="1">
                <a:solidFill>
                  <a:schemeClr val="accent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মানিক</a:t>
            </a:r>
            <a:r>
              <a:rPr lang="en-US" sz="5400" b="1" dirty="0">
                <a:solidFill>
                  <a:schemeClr val="accent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>
                <a:solidFill>
                  <a:schemeClr val="accent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বন্দ্যোপাধ্যায়</a:t>
            </a:r>
            <a:endParaRPr lang="bn-BD" sz="5400" b="1" dirty="0" smtClean="0">
              <a:solidFill>
                <a:schemeClr val="accent2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3196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28887" y="956891"/>
            <a:ext cx="63388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685923" y="2346801"/>
            <a:ext cx="868680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>
                <a:latin typeface="NikoshBAN" panose="02000000000000000000" pitchFamily="2" charset="0"/>
                <a:cs typeface="NikoshBAN" panose="02000000000000000000" pitchFamily="2" charset="0"/>
              </a:rPr>
              <a:t>এই পাঠ শেষে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শিক্ষার্থীরা- </a:t>
            </a:r>
            <a:endParaRPr lang="bn-BD" sz="3200" dirty="0">
              <a:solidFill>
                <a:schemeClr val="accent2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bn-BD" sz="3200" dirty="0" smtClean="0">
                <a:solidFill>
                  <a:schemeClr val="accent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মমতাদির পরিচয় বলতে পারবে ।   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3200" dirty="0" smtClean="0">
                <a:solidFill>
                  <a:schemeClr val="accent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বাড়ির </a:t>
            </a:r>
            <a:r>
              <a:rPr lang="bn-BD" sz="3200" dirty="0">
                <a:solidFill>
                  <a:schemeClr val="accent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স্কুল পড়ূয়া ছেলেটির স্বভাব বলতে </a:t>
            </a:r>
            <a:r>
              <a:rPr lang="bn-BD" sz="3200" dirty="0" smtClean="0">
                <a:solidFill>
                  <a:schemeClr val="accent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bn-BD" sz="3200" dirty="0">
                <a:solidFill>
                  <a:schemeClr val="accent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solidFill>
                  <a:schemeClr val="accent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3200" dirty="0" smtClean="0">
                <a:solidFill>
                  <a:schemeClr val="accent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গৃহকর্মীদের মর্যাদা দিতে শিখবে ।</a:t>
            </a:r>
            <a:endParaRPr lang="bn-BD" sz="3200" dirty="0">
              <a:solidFill>
                <a:schemeClr val="accent2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bn-BD" sz="3200" dirty="0" smtClean="0">
                <a:solidFill>
                  <a:schemeClr val="accent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মমতাদির </a:t>
            </a:r>
            <a:r>
              <a:rPr lang="bn-BD" sz="3200" dirty="0">
                <a:solidFill>
                  <a:schemeClr val="accent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কর্মস্পৃহা ও গৃহিনীপনার </a:t>
            </a:r>
            <a:r>
              <a:rPr lang="bn-BD" sz="3200" dirty="0" smtClean="0">
                <a:solidFill>
                  <a:schemeClr val="accent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গুণাগুণ ব্যাখ্যা করতে </a:t>
            </a:r>
            <a:r>
              <a:rPr lang="bn-BD" sz="3200" dirty="0">
                <a:solidFill>
                  <a:schemeClr val="accent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পারবে ।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3200" dirty="0" smtClean="0">
                <a:solidFill>
                  <a:schemeClr val="accent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গৃহকর্মীদের সাথে </a:t>
            </a:r>
            <a:r>
              <a:rPr lang="bn-BD" sz="3200" dirty="0">
                <a:solidFill>
                  <a:schemeClr val="accent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মানবিক আচরণ </a:t>
            </a:r>
            <a:r>
              <a:rPr lang="bn-BD" sz="3200" dirty="0" smtClean="0">
                <a:solidFill>
                  <a:schemeClr val="accent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করতে উদ্বুদ্ধ হবে । </a:t>
            </a:r>
            <a:endParaRPr lang="en-US" sz="3200" dirty="0">
              <a:solidFill>
                <a:schemeClr val="accent2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909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3491345" cy="156966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bn-BD" sz="32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জন্ম </a:t>
            </a:r>
            <a:r>
              <a:rPr lang="bn-BD" sz="3200" dirty="0">
                <a:solidFill>
                  <a:schemeClr val="accent3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: </a:t>
            </a:r>
            <a:r>
              <a:rPr lang="bn-BD" sz="3200" dirty="0">
                <a:solidFill>
                  <a:schemeClr val="accent5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১৯০৮ বিহার সাঁওতাল পরগনা</a:t>
            </a:r>
          </a:p>
          <a:p>
            <a:r>
              <a:rPr lang="bn-BD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মৃত্যু </a:t>
            </a:r>
            <a:r>
              <a:rPr lang="bn-BD" sz="3200" b="1" dirty="0" smtClean="0"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: </a:t>
            </a:r>
            <a:r>
              <a:rPr lang="bn-BD" sz="3200" dirty="0"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৩রা ডিসেম্বর ১৯৫৬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4010703"/>
            <a:ext cx="4043363" cy="206210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bn-BD" sz="3200" dirty="0">
                <a:solidFill>
                  <a:schemeClr val="accent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আসল নাম প্রবোধ কুমার বন্দ্যোপাধ্যায় </a:t>
            </a:r>
          </a:p>
          <a:p>
            <a:r>
              <a:rPr lang="bn-BD" sz="3200" dirty="0">
                <a:solidFill>
                  <a:schemeClr val="accent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পিতা হরিহর বন্দ্যোপাধ্যায়</a:t>
            </a:r>
          </a:p>
          <a:p>
            <a:r>
              <a:rPr lang="bn-BD" sz="3200" dirty="0">
                <a:solidFill>
                  <a:schemeClr val="accent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মাথা নীরদাসুন্দরী বন্দ্যোপাধ্যায়</a:t>
            </a:r>
          </a:p>
        </p:txBody>
      </p:sp>
      <p:sp>
        <p:nvSpPr>
          <p:cNvPr id="8" name="Rectangle 7"/>
          <p:cNvSpPr/>
          <p:nvPr/>
        </p:nvSpPr>
        <p:spPr>
          <a:xfrm>
            <a:off x="8244916" y="-14873"/>
            <a:ext cx="3947083" cy="255454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bn-BD" sz="3200" b="1" dirty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বন্ন্ধুদের সাথে বাজি ধরে ‘অতসিমামী’ গল্প বিচিত্রা পত্রিকায় </a:t>
            </a:r>
            <a:r>
              <a:rPr lang="en-US" sz="3200" b="1" dirty="0" err="1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প্রকাশিত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BD" sz="3200" b="1" dirty="0">
              <a:solidFill>
                <a:schemeClr val="accent1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3200" b="1" dirty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একুশ বছর বয়সে বিখ্যত কাব্য ‘দিবারাত্রি’ প্রকাশিত </a:t>
            </a:r>
          </a:p>
        </p:txBody>
      </p:sp>
      <p:sp>
        <p:nvSpPr>
          <p:cNvPr id="9" name="Rectangle 8"/>
          <p:cNvSpPr/>
          <p:nvPr/>
        </p:nvSpPr>
        <p:spPr>
          <a:xfrm>
            <a:off x="8244917" y="3811012"/>
            <a:ext cx="3947084" cy="3046988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bn-BD" sz="32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কথাসাহিত্য</a:t>
            </a:r>
            <a:r>
              <a:rPr lang="bn-BD" sz="3200" dirty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: পদ্মা নদীর মাঝি, পুতুল নাচের ইতিকথা </a:t>
            </a:r>
          </a:p>
          <a:p>
            <a:r>
              <a:rPr lang="bn-BD" sz="32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উপন্যাস : </a:t>
            </a:r>
            <a:r>
              <a:rPr lang="bn-BD" sz="3200" dirty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পঞ্চাশটিরও অধিক রচনা করেন । উল্লেখযোগ্য- </a:t>
            </a:r>
          </a:p>
          <a:p>
            <a:r>
              <a:rPr lang="bn-BD" sz="3200" dirty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জননী, চিহ্ন, সহরতলী, অহিংস, চতুষ্কোণ </a:t>
            </a:r>
            <a:endParaRPr lang="en-US" sz="32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858" y="374413"/>
            <a:ext cx="3256792" cy="4603736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pic>
      <p:sp>
        <p:nvSpPr>
          <p:cNvPr id="2" name="Rectangle 1"/>
          <p:cNvSpPr/>
          <p:nvPr/>
        </p:nvSpPr>
        <p:spPr>
          <a:xfrm rot="19143564">
            <a:off x="4996882" y="2487969"/>
            <a:ext cx="29161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BD" sz="36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মানিক বন্দোপাধ্যায়</a:t>
            </a:r>
            <a:endParaRPr lang="en-US" sz="3600" dirty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5719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8" grpId="0" animBg="1"/>
      <p:bldP spid="9" grpId="0" animBg="1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49324" y="2491266"/>
            <a:ext cx="5395913" cy="144655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solidFill>
                  <a:schemeClr val="accent5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আদর্শ পাঠ</a:t>
            </a:r>
            <a:endParaRPr lang="en-US" sz="8800" dirty="0">
              <a:solidFill>
                <a:schemeClr val="accent5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77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087446" y="3773092"/>
            <a:ext cx="3157540" cy="64633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নিঃসঙ্কোচ</a:t>
            </a:r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dirty="0" smtClean="0"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আবেদন</a:t>
            </a:r>
            <a:endParaRPr lang="bn-BD" sz="3200" dirty="0" smtClean="0">
              <a:solidFill>
                <a:schemeClr val="accent6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53734" y="5214796"/>
            <a:ext cx="4751405" cy="138499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bn-BD" sz="2800" dirty="0" smtClean="0">
                <a:solidFill>
                  <a:schemeClr val="accent4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কোন প্রকার সঙ্কোচ না করে যে আবেদন ।  মমতার চাকুরি নিতান্তই দরকার ছিল বলে নিঃসঙ্কোচে আবেদন করেছিল ।</a:t>
            </a:r>
            <a:endParaRPr lang="en-US" sz="2800" dirty="0">
              <a:solidFill>
                <a:schemeClr val="accent4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677079" y="121034"/>
            <a:ext cx="4257679" cy="76944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4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নতুন শব্দ শিখি</a:t>
            </a:r>
            <a:endParaRPr lang="en-US" sz="44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05069" y="4419423"/>
            <a:ext cx="24503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মিষ্টি বিশেষ । </a:t>
            </a:r>
            <a:endParaRPr lang="en-US" sz="36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115" y="1618653"/>
            <a:ext cx="3566359" cy="2339104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3" name="TextBox 2"/>
          <p:cNvSpPr txBox="1"/>
          <p:nvPr/>
        </p:nvSpPr>
        <p:spPr>
          <a:xfrm>
            <a:off x="846041" y="2358514"/>
            <a:ext cx="24324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সন্দেশ</a:t>
            </a:r>
            <a:endParaRPr lang="en-US" sz="4400" dirty="0">
              <a:solidFill>
                <a:schemeClr val="accent2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02" t="1041" r="14292" b="208"/>
          <a:stretch/>
        </p:blipFill>
        <p:spPr>
          <a:xfrm>
            <a:off x="9186863" y="43244"/>
            <a:ext cx="3005137" cy="459495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448274" y="121034"/>
            <a:ext cx="24574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chemeClr val="accent4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নতমুখে</a:t>
            </a:r>
            <a:endParaRPr lang="en-US" sz="3600" dirty="0">
              <a:solidFill>
                <a:schemeClr val="accent4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75" t="-9606" r="51727" b="104881"/>
          <a:stretch/>
        </p:blipFill>
        <p:spPr>
          <a:xfrm>
            <a:off x="6929437" y="2071688"/>
            <a:ext cx="1257301" cy="12907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9773838" y="3957757"/>
            <a:ext cx="24181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solidFill>
                  <a:srgbClr val="002060"/>
                </a:solidFill>
              </a:rPr>
              <a:t> </a:t>
            </a:r>
            <a:r>
              <a:rPr lang="bn-BD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মাথা নীচু করে ।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Flowchart: Merge 3"/>
          <p:cNvSpPr/>
          <p:nvPr/>
        </p:nvSpPr>
        <p:spPr>
          <a:xfrm>
            <a:off x="6531599" y="4474209"/>
            <a:ext cx="685800" cy="68580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031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3" grpId="0" animBg="1"/>
      <p:bldP spid="19" grpId="0"/>
      <p:bldP spid="3" grpId="0"/>
      <p:bldP spid="8" grpId="0"/>
      <p:bldP spid="12" grpId="0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0870" y="1602919"/>
            <a:ext cx="23431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ক্ষিপ্রতা</a:t>
            </a:r>
            <a:r>
              <a:rPr lang="en-US" sz="32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flipH="1">
            <a:off x="696513" y="3922422"/>
            <a:ext cx="34718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chemeClr val="accent4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সে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accent4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যেন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accent4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ছায়াময়ী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accent4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মানবী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200" dirty="0">
              <a:solidFill>
                <a:schemeClr val="accent4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889935" y="1748403"/>
            <a:ext cx="21830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দ্রূতগতি, দ্রূততা </a:t>
            </a:r>
            <a:endParaRPr lang="en-US" sz="32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126" y="5386859"/>
            <a:ext cx="56863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ছায়ার মতো ম্লান মনুষ্য নারী । মমতা কাজে নিমগ্ন নির্বিকার বলেই তাকে ছায়াময়ী মানবী বলা হয়েছে।  </a:t>
            </a:r>
            <a:endParaRPr lang="en-US" sz="2800" dirty="0">
              <a:solidFill>
                <a:schemeClr val="accent1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171823" y="-16371"/>
            <a:ext cx="4257679" cy="76944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নতুন শব্দ শিখি</a:t>
            </a:r>
            <a:endParaRPr lang="en-US" sz="4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144125" y="5002139"/>
            <a:ext cx="204787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মিষ্টি, </a:t>
            </a:r>
          </a:p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রসের গোলক 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9" t="5694" r="10525"/>
          <a:stretch/>
        </p:blipFill>
        <p:spPr>
          <a:xfrm>
            <a:off x="5064920" y="869454"/>
            <a:ext cx="4729163" cy="287446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09" t="12625" r="309" b="1264"/>
          <a:stretch/>
        </p:blipFill>
        <p:spPr>
          <a:xfrm>
            <a:off x="5814120" y="4024411"/>
            <a:ext cx="4243388" cy="2724896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8" name="Rectangle 7"/>
          <p:cNvSpPr/>
          <p:nvPr/>
        </p:nvSpPr>
        <p:spPr>
          <a:xfrm>
            <a:off x="7272677" y="5002139"/>
            <a:ext cx="199125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BD" sz="5400" dirty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রসগোল্লা</a:t>
            </a:r>
            <a:endParaRPr lang="en-US" sz="54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" name="Flowchart: Merge 1"/>
          <p:cNvSpPr/>
          <p:nvPr/>
        </p:nvSpPr>
        <p:spPr>
          <a:xfrm>
            <a:off x="1974273" y="4507197"/>
            <a:ext cx="45719" cy="127148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749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4" grpId="0"/>
      <p:bldP spid="16" grpId="0"/>
      <p:bldP spid="18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1310</TotalTime>
  <Words>667</Words>
  <Application>Microsoft Office PowerPoint</Application>
  <PresentationFormat>Widescreen</PresentationFormat>
  <Paragraphs>101</Paragraphs>
  <Slides>22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Calibri Light</vt:lpstr>
      <vt:lpstr>NikoshBAN</vt:lpstr>
      <vt:lpstr>Vrinda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PBHS</dc:creator>
  <cp:lastModifiedBy>PBHS</cp:lastModifiedBy>
  <cp:revision>198</cp:revision>
  <dcterms:created xsi:type="dcterms:W3CDTF">2015-01-27T03:18:40Z</dcterms:created>
  <dcterms:modified xsi:type="dcterms:W3CDTF">2015-02-01T04:17:11Z</dcterms:modified>
</cp:coreProperties>
</file>